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FEFC5A-4AC2-4086-A70C-C32C0DBB5614}">
  <a:tblStyle styleId="{37FEFC5A-4AC2-4086-A70C-C32C0DBB561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fe285d15f_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cfe285d15f_4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fe285d15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cfe285d15f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e285d15f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cfe285d15f_3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fe285d15f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fe285d15f_3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fe285d15f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cfe285d15f_3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fe285d15f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fe285d15f_4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fe285d15f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cfe285d15f_4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e285d15f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cfe285d15f_4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fe285d15f_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cfe285d15f_4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fe285d15f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cfe285d15f_4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fe285d15f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cfe285d15f_4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fe285d15f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cfe285d15f_4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fe285d15f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cfe285d15f_4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fe285d15f_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cfe285d15f_4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fe285d15f_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 Positive(장애물이 있는데 감지를 못하는 상황)은 없었다.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실패한경우는 전부 없는 물체를 잘못 감지한경우(FN)이다.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아래 채점표에서 성공한 횟수와 잘못탐지한 횟수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참</a:t>
            </a:r>
            <a:r>
              <a:rPr lang="en-US"/>
              <a:t>고: </a:t>
            </a:r>
            <a:r>
              <a:rPr lang="en-US"/>
              <a:t>ACCURACY = (TP + TN) / (TP+TN+FP+FN) 인</a:t>
            </a:r>
            <a:r>
              <a:rPr lang="en-US"/>
              <a:t>데 FN, TN 이 없음</a:t>
            </a:r>
            <a:r>
              <a:rPr lang="en-US"/>
              <a:t> </a:t>
            </a:r>
            <a:endParaRPr/>
          </a:p>
        </p:txBody>
      </p:sp>
      <p:sp>
        <p:nvSpPr>
          <p:cNvPr id="497" name="Google Shape;497;gcfe285d15f_7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fe285d15f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 Positive(장애물이 있는데 감지를 못하는 상황)은 없었다.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실패한경우는 전부 없는 물체를 잘못 감지한경우(FN)이다.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아래 채점표에서 성공한 횟수와 잘못탐지한 횟수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참고: ACCURACY = (TP + TN) / (TP+TN+FP+FN) 인데 FN, TN 이 없음 </a:t>
            </a:r>
            <a:endParaRPr/>
          </a:p>
        </p:txBody>
      </p:sp>
      <p:sp>
        <p:nvSpPr>
          <p:cNvPr id="509" name="Google Shape;509;gcfe285d15f_6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832418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0832418ab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832418ab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0832418abf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832418ab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0832418abf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832418ab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10832418abf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fe285d15f_4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(교수님</a:t>
            </a:r>
            <a:r>
              <a:rPr lang="en-US"/>
              <a:t>의 조언을 받아)</a:t>
            </a:r>
            <a:endParaRPr/>
          </a:p>
        </p:txBody>
      </p:sp>
      <p:sp>
        <p:nvSpPr>
          <p:cNvPr id="564" name="Google Shape;564;gcfe285d15f_4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832418abf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10832418abf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cfe285d15f_4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cfe285d15f_4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fe285d15f_4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cfe285d15f_4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e285d15f_4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cfe285d15f_4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fe285d15f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e285d15f_7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fe285d15f_4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cfe285d15f_4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accen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0" y="307918"/>
            <a:ext cx="18288001" cy="11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144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b="0" sz="7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0" y="1399085"/>
            <a:ext cx="18288001" cy="576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1"/>
              <a:buNone/>
              <a:defRPr b="0" sz="280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4"/>
          <p:cNvGrpSpPr/>
          <p:nvPr/>
        </p:nvGrpSpPr>
        <p:grpSpPr>
          <a:xfrm>
            <a:off x="867560" y="3009900"/>
            <a:ext cx="14429765" cy="5633550"/>
            <a:chOff x="547904" y="1422164"/>
            <a:chExt cx="7475400" cy="3755700"/>
          </a:xfrm>
        </p:grpSpPr>
        <p:grpSp>
          <p:nvGrpSpPr>
            <p:cNvPr id="88" name="Google Shape;88;p14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89" name="Google Shape;89;p14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4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" name="Google Shape;91;p14"/>
            <p:cNvSpPr txBox="1"/>
            <p:nvPr/>
          </p:nvSpPr>
          <p:spPr>
            <a:xfrm>
              <a:off x="547904" y="1422164"/>
              <a:ext cx="7475400" cy="37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Guardian Eyes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Final Presentation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2" name="Google Shape;92;p14"/>
            <p:cNvCxnSpPr/>
            <p:nvPr/>
          </p:nvCxnSpPr>
          <p:spPr>
            <a:xfrm>
              <a:off x="558064" y="3911364"/>
              <a:ext cx="5080000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3" name="Google Shape;93;p14"/>
          <p:cNvSpPr txBox="1"/>
          <p:nvPr/>
        </p:nvSpPr>
        <p:spPr>
          <a:xfrm>
            <a:off x="882817" y="7108180"/>
            <a:ext cx="72698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김준호, 노길호, 이경준, 설진환, 이재필 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1222" y="3009900"/>
            <a:ext cx="3113350" cy="311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228600" endA="0" endPos="4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3"/>
          <p:cNvGrpSpPr/>
          <p:nvPr/>
        </p:nvGrpSpPr>
        <p:grpSpPr>
          <a:xfrm>
            <a:off x="701621" y="348200"/>
            <a:ext cx="7611750" cy="3104083"/>
            <a:chOff x="527761" y="1728434"/>
            <a:chExt cx="5074500" cy="2069389"/>
          </a:xfrm>
        </p:grpSpPr>
        <p:grpSp>
          <p:nvGrpSpPr>
            <p:cNvPr id="210" name="Google Shape;210;p23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11" name="Google Shape;211;p23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3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3" name="Google Shape;213;p23"/>
            <p:cNvSpPr txBox="1"/>
            <p:nvPr/>
          </p:nvSpPr>
          <p:spPr>
            <a:xfrm>
              <a:off x="527761" y="1728434"/>
              <a:ext cx="5074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23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ARCHITECTURE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909600" y="4462400"/>
            <a:ext cx="3433800" cy="19002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App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6057875" y="4462400"/>
            <a:ext cx="3433800" cy="19002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AR Core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10144100" y="7984250"/>
            <a:ext cx="3433800" cy="812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Tensorflow Lite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6057875" y="2700050"/>
            <a:ext cx="3433800" cy="812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Arduino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14230325" y="7617650"/>
            <a:ext cx="3433800" cy="1545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6057875" y="7617650"/>
            <a:ext cx="3433800" cy="1545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Object tracking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10144100" y="4639850"/>
            <a:ext cx="3433800" cy="1545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Floor detection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3"/>
          <p:cNvCxnSpPr>
            <a:stCxn id="216" idx="1"/>
            <a:endCxn id="215" idx="3"/>
          </p:cNvCxnSpPr>
          <p:nvPr/>
        </p:nvCxnSpPr>
        <p:spPr>
          <a:xfrm rot="10800000">
            <a:off x="4343375" y="5412500"/>
            <a:ext cx="1714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3"/>
          <p:cNvCxnSpPr>
            <a:stCxn id="220" idx="0"/>
            <a:endCxn id="216" idx="2"/>
          </p:cNvCxnSpPr>
          <p:nvPr/>
        </p:nvCxnSpPr>
        <p:spPr>
          <a:xfrm rot="10800000">
            <a:off x="7774775" y="6362750"/>
            <a:ext cx="0" cy="1254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3"/>
          <p:cNvCxnSpPr>
            <a:stCxn id="221" idx="1"/>
            <a:endCxn id="216" idx="3"/>
          </p:cNvCxnSpPr>
          <p:nvPr/>
        </p:nvCxnSpPr>
        <p:spPr>
          <a:xfrm rot="10800000">
            <a:off x="9491600" y="5412500"/>
            <a:ext cx="65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3"/>
          <p:cNvCxnSpPr>
            <a:stCxn id="217" idx="1"/>
            <a:endCxn id="220" idx="3"/>
          </p:cNvCxnSpPr>
          <p:nvPr/>
        </p:nvCxnSpPr>
        <p:spPr>
          <a:xfrm rot="10800000">
            <a:off x="9491600" y="8390300"/>
            <a:ext cx="65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3"/>
          <p:cNvCxnSpPr>
            <a:stCxn id="219" idx="1"/>
            <a:endCxn id="217" idx="3"/>
          </p:cNvCxnSpPr>
          <p:nvPr/>
        </p:nvCxnSpPr>
        <p:spPr>
          <a:xfrm rot="10800000">
            <a:off x="13577825" y="8390300"/>
            <a:ext cx="65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3"/>
          <p:cNvSpPr/>
          <p:nvPr/>
        </p:nvSpPr>
        <p:spPr>
          <a:xfrm>
            <a:off x="14230325" y="6101825"/>
            <a:ext cx="3433800" cy="812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Hole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14230325" y="5006450"/>
            <a:ext cx="3433800" cy="812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Plane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14230325" y="3911075"/>
            <a:ext cx="3433800" cy="812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Obstacle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2171675" y="7286450"/>
            <a:ext cx="2171700" cy="812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OpenGL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23"/>
          <p:cNvCxnSpPr>
            <a:stCxn id="230" idx="0"/>
          </p:cNvCxnSpPr>
          <p:nvPr/>
        </p:nvCxnSpPr>
        <p:spPr>
          <a:xfrm rot="10800000">
            <a:off x="3257525" y="6367550"/>
            <a:ext cx="0" cy="918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3"/>
          <p:cNvCxnSpPr>
            <a:stCxn id="218" idx="2"/>
            <a:endCxn id="215" idx="0"/>
          </p:cNvCxnSpPr>
          <p:nvPr/>
        </p:nvCxnSpPr>
        <p:spPr>
          <a:xfrm rot="5400000">
            <a:off x="4725425" y="1413200"/>
            <a:ext cx="950400" cy="5148300"/>
          </a:xfrm>
          <a:prstGeom prst="bentConnector3">
            <a:avLst>
              <a:gd fmla="val 49992" name="adj1"/>
            </a:avLst>
          </a:prstGeom>
          <a:noFill/>
          <a:ln cap="flat" cmpd="sng" w="38100">
            <a:solidFill>
              <a:srgbClr val="F8F8F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3"/>
          <p:cNvCxnSpPr>
            <a:stCxn id="229" idx="1"/>
            <a:endCxn id="221" idx="3"/>
          </p:cNvCxnSpPr>
          <p:nvPr/>
        </p:nvCxnSpPr>
        <p:spPr>
          <a:xfrm flipH="1">
            <a:off x="13577825" y="4317125"/>
            <a:ext cx="652500" cy="1095300"/>
          </a:xfrm>
          <a:prstGeom prst="bentConnector3">
            <a:avLst>
              <a:gd fmla="val 49994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3"/>
          <p:cNvCxnSpPr>
            <a:stCxn id="227" idx="1"/>
            <a:endCxn id="221" idx="3"/>
          </p:cNvCxnSpPr>
          <p:nvPr/>
        </p:nvCxnSpPr>
        <p:spPr>
          <a:xfrm rot="10800000">
            <a:off x="13577825" y="5412575"/>
            <a:ext cx="652500" cy="1095300"/>
          </a:xfrm>
          <a:prstGeom prst="bentConnector3">
            <a:avLst>
              <a:gd fmla="val 49994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3"/>
          <p:cNvCxnSpPr>
            <a:stCxn id="228" idx="1"/>
            <a:endCxn id="221" idx="3"/>
          </p:cNvCxnSpPr>
          <p:nvPr/>
        </p:nvCxnSpPr>
        <p:spPr>
          <a:xfrm rot="10800000">
            <a:off x="13577825" y="5412500"/>
            <a:ext cx="65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"/>
          <p:cNvGrpSpPr/>
          <p:nvPr/>
        </p:nvGrpSpPr>
        <p:grpSpPr>
          <a:xfrm>
            <a:off x="701629" y="348214"/>
            <a:ext cx="9991323" cy="3104096"/>
            <a:chOff x="527769" y="1728426"/>
            <a:chExt cx="3277563" cy="2069397"/>
          </a:xfrm>
        </p:grpSpPr>
        <p:grpSp>
          <p:nvGrpSpPr>
            <p:cNvPr id="241" name="Google Shape;241;p24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42" name="Google Shape;242;p24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4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4" name="Google Shape;244;p24"/>
            <p:cNvSpPr txBox="1"/>
            <p:nvPr/>
          </p:nvSpPr>
          <p:spPr>
            <a:xfrm>
              <a:off x="527769" y="1728426"/>
              <a:ext cx="3277563" cy="677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24"/>
          <p:cNvSpPr txBox="1"/>
          <p:nvPr/>
        </p:nvSpPr>
        <p:spPr>
          <a:xfrm>
            <a:off x="699473" y="1371472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Floor detection</a:t>
            </a: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 b="0" l="0" r="13277" t="0"/>
          <a:stretch/>
        </p:blipFill>
        <p:spPr>
          <a:xfrm>
            <a:off x="706198" y="3452300"/>
            <a:ext cx="82605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741449" y="8499025"/>
            <a:ext cx="826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Real-world 3d coordinate system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0075" y="3452300"/>
            <a:ext cx="8260499" cy="473011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/>
          <p:nvPr/>
        </p:nvSpPr>
        <p:spPr>
          <a:xfrm>
            <a:off x="9410074" y="8549075"/>
            <a:ext cx="826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location of plane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5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256" name="Google Shape;256;p25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57" name="Google Shape;257;p25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25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9" name="Google Shape;259;p25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5"/>
          <p:cNvSpPr txBox="1"/>
          <p:nvPr/>
        </p:nvSpPr>
        <p:spPr>
          <a:xfrm>
            <a:off x="699473" y="1371472"/>
            <a:ext cx="6888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Floor detection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00" y="4453675"/>
            <a:ext cx="5416125" cy="40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2220550" y="3500875"/>
            <a:ext cx="180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5925" y="4453674"/>
            <a:ext cx="5416157" cy="40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9575" y="4453675"/>
            <a:ext cx="5416157" cy="40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8016000" y="3500875"/>
            <a:ext cx="225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Obstacle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14099650" y="3500875"/>
            <a:ext cx="225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6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273" name="Google Shape;273;p26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74" name="Google Shape;274;p26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6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6" name="Google Shape;276;p26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26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Floor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2583300" y="3581375"/>
            <a:ext cx="131214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92672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(data.slope &gt; </a:t>
            </a:r>
            <a:r>
              <a:rPr lang="en-US" sz="4600">
                <a:solidFill>
                  <a:srgbClr val="5E8AD2"/>
                </a:solidFill>
                <a:latin typeface="Calibri"/>
                <a:ea typeface="Calibri"/>
                <a:cs typeface="Calibri"/>
                <a:sym typeface="Calibri"/>
              </a:rPr>
              <a:t>threshold1</a:t>
            </a: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state = ‘Obstacle’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92672"/>
                </a:solidFill>
                <a:latin typeface="Calibri"/>
                <a:ea typeface="Calibri"/>
                <a:cs typeface="Calibri"/>
                <a:sym typeface="Calibri"/>
              </a:rPr>
              <a:t>else if </a:t>
            </a: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(data[start] - data[end] &gt; </a:t>
            </a:r>
            <a:r>
              <a:rPr lang="en-US" sz="4600">
                <a:solidFill>
                  <a:srgbClr val="5662AB"/>
                </a:solidFill>
                <a:latin typeface="Calibri"/>
                <a:ea typeface="Calibri"/>
                <a:cs typeface="Calibri"/>
                <a:sym typeface="Calibri"/>
              </a:rPr>
              <a:t>threshold2</a:t>
            </a: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state = ‘Hole’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F92672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endParaRPr sz="4600">
              <a:solidFill>
                <a:srgbClr val="F926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state = ‘Plane’</a:t>
            </a:r>
            <a:endParaRPr sz="4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9295000" y="1779000"/>
            <a:ext cx="3591300" cy="1650000"/>
          </a:xfrm>
          <a:prstGeom prst="wedgeEllipseCallout">
            <a:avLst>
              <a:gd fmla="val -73505" name="adj1"/>
              <a:gd fmla="val 62718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Slope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Threshold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12409025" y="6452425"/>
            <a:ext cx="3591300" cy="1650000"/>
          </a:xfrm>
          <a:prstGeom prst="wedgeEllipseCallout">
            <a:avLst>
              <a:gd fmla="val -68186" name="adj1"/>
              <a:gd fmla="val -80914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Height difference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3434150" y="2616725"/>
            <a:ext cx="88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7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289" name="Google Shape;289;p27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290" name="Google Shape;290;p27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7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2" name="Google Shape;292;p27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27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Floor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00" y="4200606"/>
            <a:ext cx="4268925" cy="420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672" y="4200600"/>
            <a:ext cx="4268925" cy="420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6242" y="4200600"/>
            <a:ext cx="4268925" cy="42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1614962" y="3267300"/>
            <a:ext cx="1537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5572533" y="3191575"/>
            <a:ext cx="277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Upstair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9939751" y="3267300"/>
            <a:ext cx="320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Downstair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97775" y="4200600"/>
            <a:ext cx="4268925" cy="4209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 txBox="1"/>
          <p:nvPr/>
        </p:nvSpPr>
        <p:spPr>
          <a:xfrm>
            <a:off x="14373750" y="3267300"/>
            <a:ext cx="331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</a:rPr>
              <a:t>Raised spot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Furthermore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8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309" name="Google Shape;309;p28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10" name="Google Shape;310;p28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8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2" name="Google Shape;312;p28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28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Floor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1.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125" y="4176656"/>
            <a:ext cx="5300331" cy="412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6493" y="4176650"/>
            <a:ext cx="5300331" cy="4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5463699" y="3209488"/>
            <a:ext cx="1537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 txBox="1"/>
          <p:nvPr/>
        </p:nvSpPr>
        <p:spPr>
          <a:xfrm>
            <a:off x="10649100" y="3209488"/>
            <a:ext cx="273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Upstair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2341625" y="8904750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rgbClr val="FFFFFF"/>
                </a:solidFill>
              </a:rPr>
              <a:t>→  There's not much difference in a short term.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9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326" name="Google Shape;326;p29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27" name="Google Shape;327;p29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9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9" name="Google Shape;329;p29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29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Floor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2.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3560548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3600" y="3560550"/>
            <a:ext cx="6096000" cy="457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29"/>
          <p:cNvCxnSpPr/>
          <p:nvPr/>
        </p:nvCxnSpPr>
        <p:spPr>
          <a:xfrm flipH="1" rot="10800000">
            <a:off x="4405300" y="4238650"/>
            <a:ext cx="2257500" cy="235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29"/>
          <p:cNvCxnSpPr/>
          <p:nvPr/>
        </p:nvCxnSpPr>
        <p:spPr>
          <a:xfrm flipH="1" rot="10800000">
            <a:off x="12315825" y="4198800"/>
            <a:ext cx="2062200" cy="3143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29"/>
          <p:cNvSpPr txBox="1"/>
          <p:nvPr/>
        </p:nvSpPr>
        <p:spPr>
          <a:xfrm>
            <a:off x="1861450" y="8755225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rgbClr val="FFFFFF"/>
                </a:solidFill>
              </a:rPr>
              <a:t>→  D</a:t>
            </a:r>
            <a:r>
              <a:rPr b="1" lang="en-US" sz="4000">
                <a:solidFill>
                  <a:srgbClr val="FFFFFF"/>
                </a:solidFill>
              </a:rPr>
              <a:t>ifference in data according to the walking speed.</a:t>
            </a:r>
            <a:r>
              <a:rPr b="1" lang="en-US" sz="4000">
                <a:solidFill>
                  <a:srgbClr val="FFFFFF"/>
                </a:solidFill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0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343" name="Google Shape;343;p30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44" name="Google Shape;344;p30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0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" name="Google Shape;346;p30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p30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Floor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3.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0"/>
          <p:cNvSpPr txBox="1"/>
          <p:nvPr/>
        </p:nvSpPr>
        <p:spPr>
          <a:xfrm>
            <a:off x="1861450" y="8755225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rgbClr val="FFFFFF"/>
                </a:solidFill>
              </a:rPr>
              <a:t>→  Too much noise in data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363" y="3558248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8838" y="3558225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1"/>
          <p:cNvGrpSpPr/>
          <p:nvPr/>
        </p:nvGrpSpPr>
        <p:grpSpPr>
          <a:xfrm>
            <a:off x="701629" y="348214"/>
            <a:ext cx="9991131" cy="3104096"/>
            <a:chOff x="527769" y="1728426"/>
            <a:chExt cx="3277500" cy="2069397"/>
          </a:xfrm>
        </p:grpSpPr>
        <p:grpSp>
          <p:nvGrpSpPr>
            <p:cNvPr id="358" name="Google Shape;358;p31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59" name="Google Shape;359;p31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1" name="Google Shape;361;p31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31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AR CORE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Floor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1861450" y="3065100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Possible Solution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1830575" y="3558150"/>
            <a:ext cx="14587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b="1" lang="en-US" sz="4000">
                <a:solidFill>
                  <a:srgbClr val="FFFFFF"/>
                </a:solidFill>
              </a:rPr>
              <a:t>Use a good noise cancellation algorithm</a:t>
            </a:r>
            <a:endParaRPr b="1" sz="40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  <a:p>
            <a:pPr indent="-482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b="1" lang="en-US" sz="4000">
                <a:solidFill>
                  <a:srgbClr val="FFFFFF"/>
                </a:solidFill>
              </a:rPr>
              <a:t>State classification with deep learning </a:t>
            </a:r>
            <a:endParaRPr b="1" sz="40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  <a:p>
            <a:pPr indent="-482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-"/>
            </a:pPr>
            <a:r>
              <a:rPr b="1" lang="en-US" sz="4000">
                <a:solidFill>
                  <a:srgbClr val="FFFFFF"/>
                </a:solidFill>
              </a:rPr>
              <a:t>Improve performance of AR Core</a:t>
            </a:r>
            <a:endParaRPr b="1"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2"/>
          <p:cNvGrpSpPr/>
          <p:nvPr/>
        </p:nvGrpSpPr>
        <p:grpSpPr>
          <a:xfrm>
            <a:off x="701628" y="348214"/>
            <a:ext cx="8675709" cy="3104096"/>
            <a:chOff x="527769" y="1728426"/>
            <a:chExt cx="3277563" cy="2069397"/>
          </a:xfrm>
        </p:grpSpPr>
        <p:grpSp>
          <p:nvGrpSpPr>
            <p:cNvPr id="371" name="Google Shape;371;p32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72" name="Google Shape;372;p32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2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" name="Google Shape;374;p32"/>
            <p:cNvSpPr txBox="1"/>
            <p:nvPr/>
          </p:nvSpPr>
          <p:spPr>
            <a:xfrm>
              <a:off x="527769" y="1728426"/>
              <a:ext cx="3277563" cy="677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32"/>
          <p:cNvSpPr txBox="1"/>
          <p:nvPr/>
        </p:nvSpPr>
        <p:spPr>
          <a:xfrm>
            <a:off x="699476" y="1371475"/>
            <a:ext cx="999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object detection</a:t>
            </a:r>
            <a:endParaRPr/>
          </a:p>
        </p:txBody>
      </p:sp>
      <p:sp>
        <p:nvSpPr>
          <p:cNvPr id="376" name="Google Shape;376;p32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75" y="3604700"/>
            <a:ext cx="8053376" cy="49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 txBox="1"/>
          <p:nvPr/>
        </p:nvSpPr>
        <p:spPr>
          <a:xfrm>
            <a:off x="10110775" y="7253650"/>
            <a:ext cx="8053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Warning in advance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if there’s an object at risk of hitting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9348775" y="7720000"/>
            <a:ext cx="685800" cy="385800"/>
          </a:xfrm>
          <a:prstGeom prst="rightArrow">
            <a:avLst>
              <a:gd fmla="val 50000" name="adj1"/>
              <a:gd fmla="val 666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5"/>
          <p:cNvGrpSpPr/>
          <p:nvPr/>
        </p:nvGrpSpPr>
        <p:grpSpPr>
          <a:xfrm>
            <a:off x="7581900" y="1314450"/>
            <a:ext cx="4743450" cy="2893431"/>
            <a:chOff x="0" y="0"/>
            <a:chExt cx="6324600" cy="3857907"/>
          </a:xfrm>
        </p:grpSpPr>
        <p:sp>
          <p:nvSpPr>
            <p:cNvPr id="100" name="Google Shape;100;p15"/>
            <p:cNvSpPr txBox="1"/>
            <p:nvPr/>
          </p:nvSpPr>
          <p:spPr>
            <a:xfrm>
              <a:off x="152400" y="1641636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Recap &amp; Changes </a:t>
              </a:r>
              <a:endParaRPr/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152400" y="2457608"/>
              <a:ext cx="6172200" cy="1400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Recap Idea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Rescope from midterm</a:t>
              </a:r>
              <a:endPara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p15"/>
          <p:cNvGrpSpPr/>
          <p:nvPr/>
        </p:nvGrpSpPr>
        <p:grpSpPr>
          <a:xfrm>
            <a:off x="2228850" y="5600105"/>
            <a:ext cx="4972050" cy="3432040"/>
            <a:chOff x="0" y="0"/>
            <a:chExt cx="6629400" cy="4576052"/>
          </a:xfrm>
        </p:grpSpPr>
        <p:sp>
          <p:nvSpPr>
            <p:cNvPr id="104" name="Google Shape;104;p15"/>
            <p:cNvSpPr txBox="1"/>
            <p:nvPr/>
          </p:nvSpPr>
          <p:spPr>
            <a:xfrm>
              <a:off x="152400" y="1641634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/>
            </a:p>
          </p:txBody>
        </p:sp>
        <p:sp>
          <p:nvSpPr>
            <p:cNvPr id="105" name="Google Shape;105;p15"/>
            <p:cNvSpPr txBox="1"/>
            <p:nvPr/>
          </p:nvSpPr>
          <p:spPr>
            <a:xfrm>
              <a:off x="152400" y="2457608"/>
              <a:ext cx="6477000" cy="2118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System architecture Overview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Technical Challenge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Approach &amp; Solution</a:t>
              </a:r>
              <a:endParaRPr/>
            </a:p>
          </p:txBody>
        </p:sp>
        <p:pic>
          <p:nvPicPr>
            <p:cNvPr id="106" name="Google Shape;10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5"/>
          <p:cNvGrpSpPr/>
          <p:nvPr/>
        </p:nvGrpSpPr>
        <p:grpSpPr>
          <a:xfrm>
            <a:off x="12706350" y="1314450"/>
            <a:ext cx="4743450" cy="2893431"/>
            <a:chOff x="0" y="0"/>
            <a:chExt cx="6324600" cy="3857907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152400" y="1641636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Demonstration</a:t>
              </a:r>
              <a:endParaRPr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152400" y="2457608"/>
              <a:ext cx="6172200" cy="1400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Usage Scenarios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Demo Video</a:t>
              </a:r>
              <a:endParaRPr/>
            </a:p>
          </p:txBody>
        </p:sp>
        <p:pic>
          <p:nvPicPr>
            <p:cNvPr id="110" name="Google Shape;110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5"/>
          <p:cNvGrpSpPr/>
          <p:nvPr/>
        </p:nvGrpSpPr>
        <p:grpSpPr>
          <a:xfrm>
            <a:off x="7696200" y="5600105"/>
            <a:ext cx="4743450" cy="2920732"/>
            <a:chOff x="0" y="0"/>
            <a:chExt cx="6324600" cy="3894308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152400" y="1641634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</a:t>
              </a:r>
              <a:endParaRPr/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152400" y="2457608"/>
              <a:ext cx="61722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Timeline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Role &amp; Contribution</a:t>
              </a:r>
              <a:endParaRPr/>
            </a:p>
          </p:txBody>
        </p:sp>
        <p:pic>
          <p:nvPicPr>
            <p:cNvPr id="114" name="Google Shape;114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5"/>
          <p:cNvGrpSpPr/>
          <p:nvPr/>
        </p:nvGrpSpPr>
        <p:grpSpPr>
          <a:xfrm>
            <a:off x="12691110" y="5600105"/>
            <a:ext cx="4743450" cy="2920731"/>
            <a:chOff x="0" y="0"/>
            <a:chExt cx="6324600" cy="3894307"/>
          </a:xfrm>
        </p:grpSpPr>
        <p:sp>
          <p:nvSpPr>
            <p:cNvPr id="116" name="Google Shape;116;p15"/>
            <p:cNvSpPr txBox="1"/>
            <p:nvPr/>
          </p:nvSpPr>
          <p:spPr>
            <a:xfrm>
              <a:off x="152400" y="1641635"/>
              <a:ext cx="6172200" cy="6668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8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152400" y="2457607"/>
              <a:ext cx="61722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Lesson learnt</a:t>
              </a:r>
              <a:endParaRPr/>
            </a:p>
          </p:txBody>
        </p:sp>
        <p:pic>
          <p:nvPicPr>
            <p:cNvPr id="118" name="Google Shape;118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425734" cy="1425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5"/>
          <p:cNvSpPr txBox="1"/>
          <p:nvPr/>
        </p:nvSpPr>
        <p:spPr>
          <a:xfrm>
            <a:off x="878000" y="1551303"/>
            <a:ext cx="5334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41400" y="938250"/>
            <a:ext cx="7825726" cy="41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3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385" name="Google Shape;385;p33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386" name="Google Shape;386;p33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3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8" name="Google Shape;388;p33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33"/>
          <p:cNvSpPr txBox="1"/>
          <p:nvPr/>
        </p:nvSpPr>
        <p:spPr>
          <a:xfrm>
            <a:off x="699475" y="1371475"/>
            <a:ext cx="9443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3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4" y="3590426"/>
            <a:ext cx="6694851" cy="334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3"/>
          <p:cNvSpPr txBox="1"/>
          <p:nvPr/>
        </p:nvSpPr>
        <p:spPr>
          <a:xfrm>
            <a:off x="1420663" y="7069609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3"/>
          <p:cNvSpPr/>
          <p:nvPr/>
        </p:nvSpPr>
        <p:spPr>
          <a:xfrm>
            <a:off x="7285225" y="5325888"/>
            <a:ext cx="1030200" cy="1030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8925" y="5547851"/>
            <a:ext cx="591502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 txBox="1"/>
          <p:nvPr/>
        </p:nvSpPr>
        <p:spPr>
          <a:xfrm>
            <a:off x="7353775" y="9217475"/>
            <a:ext cx="810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tracking with SORT Algorithm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1500" y="685674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13324338" y="4383559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3D sound feedback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14726050" y="5325888"/>
            <a:ext cx="1030200" cy="1030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4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04" name="Google Shape;404;p34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05" name="Google Shape;405;p34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4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7" name="Google Shape;407;p34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34"/>
          <p:cNvSpPr txBox="1"/>
          <p:nvPr/>
        </p:nvSpPr>
        <p:spPr>
          <a:xfrm>
            <a:off x="699476" y="1371475"/>
            <a:ext cx="1066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837875" y="23014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875" y="3622363"/>
            <a:ext cx="7991575" cy="525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7175" y="6030275"/>
            <a:ext cx="8606024" cy="2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4"/>
          <p:cNvSpPr txBox="1"/>
          <p:nvPr/>
        </p:nvSpPr>
        <p:spPr>
          <a:xfrm>
            <a:off x="12436463" y="9045384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Coco dataset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4"/>
          <p:cNvSpPr txBox="1"/>
          <p:nvPr/>
        </p:nvSpPr>
        <p:spPr>
          <a:xfrm>
            <a:off x="3165613" y="9045384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Mobilenet v1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35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19" name="Google Shape;419;p35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20" name="Google Shape;420;p35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5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2" name="Google Shape;422;p35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35"/>
          <p:cNvSpPr txBox="1"/>
          <p:nvPr/>
        </p:nvSpPr>
        <p:spPr>
          <a:xfrm>
            <a:off x="699475" y="1371475"/>
            <a:ext cx="933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tracking : SORT(Simple Online Real-time Tracking)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9096363" y="5027984"/>
            <a:ext cx="4355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Kalman Filter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9113050" y="6780100"/>
            <a:ext cx="535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Hungarian Algorithm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10123675" y="6011900"/>
            <a:ext cx="708000" cy="708000"/>
          </a:xfrm>
          <a:prstGeom prst="mathPlus">
            <a:avLst>
              <a:gd fmla="val 17521" name="adj1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34" y="3709524"/>
            <a:ext cx="7443000" cy="528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6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34" name="Google Shape;434;p36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35" name="Google Shape;435;p36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6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7" name="Google Shape;437;p36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36"/>
          <p:cNvSpPr txBox="1"/>
          <p:nvPr/>
        </p:nvSpPr>
        <p:spPr>
          <a:xfrm>
            <a:off x="699476" y="1371475"/>
            <a:ext cx="10014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3D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ound feedback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00" y="3702575"/>
            <a:ext cx="4355700" cy="43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 txBox="1"/>
          <p:nvPr/>
        </p:nvSpPr>
        <p:spPr>
          <a:xfrm>
            <a:off x="3100388" y="8295059"/>
            <a:ext cx="43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VR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9063955" y="5273214"/>
            <a:ext cx="5979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GVR Audio Engine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7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48" name="Google Shape;448;p37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49" name="Google Shape;449;p37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37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1" name="Google Shape;451;p37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37"/>
          <p:cNvSpPr txBox="1"/>
          <p:nvPr/>
        </p:nvSpPr>
        <p:spPr>
          <a:xfrm>
            <a:off x="699476" y="1371475"/>
            <a:ext cx="973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Detailed Implementation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3324225" y="3900500"/>
            <a:ext cx="1714500" cy="295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4886325" y="7681900"/>
            <a:ext cx="1585800" cy="1585800"/>
          </a:xfrm>
          <a:prstGeom prst="smileyFace">
            <a:avLst>
              <a:gd fmla="val 4653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6134100" y="3741000"/>
            <a:ext cx="1714500" cy="295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/>
        </p:nvSpPr>
        <p:spPr>
          <a:xfrm>
            <a:off x="3400425" y="3900500"/>
            <a:ext cx="136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6210300" y="3733475"/>
            <a:ext cx="136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Google Shape;459;p37"/>
          <p:cNvCxnSpPr/>
          <p:nvPr/>
        </p:nvCxnSpPr>
        <p:spPr>
          <a:xfrm flipH="1" rot="10800000">
            <a:off x="4184750" y="5202925"/>
            <a:ext cx="2847300" cy="243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37"/>
          <p:cNvSpPr/>
          <p:nvPr/>
        </p:nvSpPr>
        <p:spPr>
          <a:xfrm>
            <a:off x="10582400" y="2128350"/>
            <a:ext cx="1714500" cy="295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11972800" y="7605700"/>
            <a:ext cx="1585800" cy="1585800"/>
          </a:xfrm>
          <a:prstGeom prst="smileyFace">
            <a:avLst>
              <a:gd fmla="val -4653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/>
          <p:nvPr/>
        </p:nvSpPr>
        <p:spPr>
          <a:xfrm>
            <a:off x="11420175" y="4325925"/>
            <a:ext cx="1714500" cy="2957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7"/>
          <p:cNvSpPr txBox="1"/>
          <p:nvPr/>
        </p:nvSpPr>
        <p:spPr>
          <a:xfrm>
            <a:off x="10734800" y="2280750"/>
            <a:ext cx="136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7"/>
          <p:cNvSpPr txBox="1"/>
          <p:nvPr/>
        </p:nvSpPr>
        <p:spPr>
          <a:xfrm>
            <a:off x="11496375" y="4318400"/>
            <a:ext cx="136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5" name="Google Shape;465;p37"/>
          <p:cNvCxnSpPr/>
          <p:nvPr/>
        </p:nvCxnSpPr>
        <p:spPr>
          <a:xfrm>
            <a:off x="11464125" y="3696400"/>
            <a:ext cx="825300" cy="20568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37"/>
          <p:cNvSpPr/>
          <p:nvPr/>
        </p:nvSpPr>
        <p:spPr>
          <a:xfrm>
            <a:off x="13482400" y="5829400"/>
            <a:ext cx="2975940" cy="1689120"/>
          </a:xfrm>
          <a:prstGeom prst="irregularSeal2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8"/>
          <p:cNvGrpSpPr/>
          <p:nvPr/>
        </p:nvGrpSpPr>
        <p:grpSpPr>
          <a:xfrm>
            <a:off x="701628" y="348214"/>
            <a:ext cx="8675543" cy="3104096"/>
            <a:chOff x="527769" y="1728426"/>
            <a:chExt cx="3277500" cy="2069397"/>
          </a:xfrm>
        </p:grpSpPr>
        <p:grpSp>
          <p:nvGrpSpPr>
            <p:cNvPr id="472" name="Google Shape;472;p38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73" name="Google Shape;473;p38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38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5" name="Google Shape;475;p38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p38"/>
          <p:cNvSpPr txBox="1"/>
          <p:nvPr/>
        </p:nvSpPr>
        <p:spPr>
          <a:xfrm>
            <a:off x="699476" y="1371475"/>
            <a:ext cx="10447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OBJECT TRACKING : 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837875" y="23776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8"/>
          <p:cNvSpPr txBox="1"/>
          <p:nvPr/>
        </p:nvSpPr>
        <p:spPr>
          <a:xfrm>
            <a:off x="1371275" y="3383825"/>
            <a:ext cx="1439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rgbClr val="FFFFFF"/>
                </a:solidFill>
              </a:rPr>
              <a:t>Too much noise in data  →  Velocity</a:t>
            </a:r>
            <a:r>
              <a:rPr b="1" lang="en-US" sz="4000">
                <a:solidFill>
                  <a:srgbClr val="FFFFFF"/>
                </a:solidFill>
              </a:rPr>
              <a:t> vector is not accurate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479" name="Google Shape;479;p38"/>
          <p:cNvSpPr txBox="1"/>
          <p:nvPr/>
        </p:nvSpPr>
        <p:spPr>
          <a:xfrm>
            <a:off x="837875" y="4603025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480" name="Google Shape;480;p38"/>
          <p:cNvSpPr txBox="1"/>
          <p:nvPr/>
        </p:nvSpPr>
        <p:spPr>
          <a:xfrm>
            <a:off x="837875" y="5730451"/>
            <a:ext cx="1657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8"/>
          <p:cNvSpPr txBox="1"/>
          <p:nvPr/>
        </p:nvSpPr>
        <p:spPr>
          <a:xfrm>
            <a:off x="1371275" y="6584225"/>
            <a:ext cx="1396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rgbClr val="FFFFFF"/>
                </a:solidFill>
              </a:rPr>
              <a:t>Take a long frame to calculate the v</a:t>
            </a:r>
            <a:r>
              <a:rPr b="1" lang="en-US" sz="4000">
                <a:solidFill>
                  <a:srgbClr val="FFFFFF"/>
                </a:solidFill>
              </a:rPr>
              <a:t>elocity</a:t>
            </a:r>
            <a:r>
              <a:rPr b="1" lang="en-US" sz="4000">
                <a:solidFill>
                  <a:srgbClr val="FFFFFF"/>
                </a:solidFill>
              </a:rPr>
              <a:t> vector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482" name="Google Shape;482;p38"/>
          <p:cNvSpPr txBox="1"/>
          <p:nvPr/>
        </p:nvSpPr>
        <p:spPr>
          <a:xfrm>
            <a:off x="1371275" y="7574825"/>
            <a:ext cx="1476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rgbClr val="FFFFFF"/>
                </a:solidFill>
              </a:rPr>
              <a:t>Use a function in GVR audio engine</a:t>
            </a:r>
            <a:endParaRPr b="1"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9"/>
          <p:cNvGrpSpPr/>
          <p:nvPr/>
        </p:nvGrpSpPr>
        <p:grpSpPr>
          <a:xfrm>
            <a:off x="701640" y="348214"/>
            <a:ext cx="9389562" cy="3104096"/>
            <a:chOff x="527769" y="1728426"/>
            <a:chExt cx="3277563" cy="2069397"/>
          </a:xfrm>
        </p:grpSpPr>
        <p:grpSp>
          <p:nvGrpSpPr>
            <p:cNvPr id="488" name="Google Shape;488;p39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489" name="Google Shape;489;p39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9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1" name="Google Shape;491;p39"/>
            <p:cNvSpPr txBox="1"/>
            <p:nvPr/>
          </p:nvSpPr>
          <p:spPr>
            <a:xfrm>
              <a:off x="527769" y="1728426"/>
              <a:ext cx="3277563" cy="677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" name="Google Shape;492;p39"/>
          <p:cNvSpPr txBox="1"/>
          <p:nvPr/>
        </p:nvSpPr>
        <p:spPr>
          <a:xfrm>
            <a:off x="699473" y="1371472"/>
            <a:ext cx="78349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(3) ARDUINO : 그 외 위험요소 감지</a:t>
            </a:r>
            <a:endParaRPr/>
          </a:p>
        </p:txBody>
      </p:sp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b="13421" l="3671" r="6335" t="7813"/>
          <a:stretch/>
        </p:blipFill>
        <p:spPr>
          <a:xfrm>
            <a:off x="777850" y="2549900"/>
            <a:ext cx="7118602" cy="467325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4" name="Google Shape;494;p39"/>
          <p:cNvSpPr txBox="1"/>
          <p:nvPr/>
        </p:nvSpPr>
        <p:spPr>
          <a:xfrm>
            <a:off x="8305800" y="5854925"/>
            <a:ext cx="965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 gives vibrate feedback </a:t>
            </a:r>
            <a:endParaRPr b="1"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object approaches from blind spot!</a:t>
            </a:r>
            <a:endParaRPr b="1"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40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00" name="Google Shape;500;p40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01" name="Google Shape;501;p40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40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3" name="Google Shape;503;p40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40"/>
          <p:cNvSpPr txBox="1"/>
          <p:nvPr/>
        </p:nvSpPr>
        <p:spPr>
          <a:xfrm>
            <a:off x="699473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 and Success Criteria</a:t>
            </a:r>
            <a:endParaRPr/>
          </a:p>
        </p:txBody>
      </p:sp>
      <p:graphicFrame>
        <p:nvGraphicFramePr>
          <p:cNvPr id="505" name="Google Shape;505;p40"/>
          <p:cNvGraphicFramePr/>
          <p:nvPr/>
        </p:nvGraphicFramePr>
        <p:xfrm>
          <a:off x="800700" y="411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{37FEFC5A-4AC2-4086-A70C-C32C0DBB5614}</a:tableStyleId>
              </a:tblPr>
              <a:tblGrid>
                <a:gridCol w="2683150"/>
                <a:gridCol w="3065200"/>
                <a:gridCol w="2653750"/>
                <a:gridCol w="2800700"/>
                <a:gridCol w="2800700"/>
                <a:gridCol w="2800700"/>
              </a:tblGrid>
              <a:tr h="145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측정 기기</a:t>
                      </a:r>
                      <a:endParaRPr b="1" sz="3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갤럭시 S21+</a:t>
                      </a:r>
                      <a:endParaRPr b="1" sz="32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</a:rPr>
                        <a:t>갤럭시 S20</a:t>
                      </a:r>
                      <a:endParaRPr b="1"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갤럭시 노트10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갤럭시 S10</a:t>
                      </a:r>
                      <a:endParaRPr b="1" sz="32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갤럭시 S9</a:t>
                      </a:r>
                      <a:endParaRPr b="1" sz="32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FPS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28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25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17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5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6" name="Google Shape;506;p40"/>
          <p:cNvSpPr txBox="1"/>
          <p:nvPr/>
        </p:nvSpPr>
        <p:spPr>
          <a:xfrm>
            <a:off x="800698" y="3074997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사용 기기별 FPS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41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12" name="Google Shape;512;p41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13" name="Google Shape;513;p41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41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5" name="Google Shape;515;p41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p41"/>
          <p:cNvSpPr txBox="1"/>
          <p:nvPr/>
        </p:nvSpPr>
        <p:spPr>
          <a:xfrm>
            <a:off x="699473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 and Success Criteria</a:t>
            </a:r>
            <a:endParaRPr/>
          </a:p>
        </p:txBody>
      </p:sp>
      <p:sp>
        <p:nvSpPr>
          <p:cNvPr id="517" name="Google Shape;517;p41"/>
          <p:cNvSpPr txBox="1"/>
          <p:nvPr/>
        </p:nvSpPr>
        <p:spPr>
          <a:xfrm>
            <a:off x="857400" y="2634601"/>
            <a:ext cx="165732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				= 	(TP+TN) / (TP+TN+FP+FN)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Precision 				=	 TP / (TP+FP)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 (검출률)		=	 TP / (TP+FN)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 of FN = 0, 위험이 있는데 감지하지 못하는 상황은 없었다!</a:t>
            </a:r>
            <a:endParaRPr b="1" sz="4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 = 100%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= Precision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42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23" name="Google Shape;523;p42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24" name="Google Shape;524;p42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42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6" name="Google Shape;526;p42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42"/>
          <p:cNvSpPr txBox="1"/>
          <p:nvPr/>
        </p:nvSpPr>
        <p:spPr>
          <a:xfrm>
            <a:off x="701648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올라가는 계단</a:t>
            </a:r>
            <a:endParaRPr/>
          </a:p>
        </p:txBody>
      </p:sp>
      <p:graphicFrame>
        <p:nvGraphicFramePr>
          <p:cNvPr id="528" name="Google Shape;528;p42"/>
          <p:cNvGraphicFramePr/>
          <p:nvPr/>
        </p:nvGraphicFramePr>
        <p:xfrm>
          <a:off x="701650" y="232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{37FEFC5A-4AC2-4086-A70C-C32C0DBB5614}</a:tableStyleId>
              </a:tblPr>
              <a:tblGrid>
                <a:gridCol w="4201050"/>
                <a:gridCol w="4201050"/>
                <a:gridCol w="4201050"/>
                <a:gridCol w="4201050"/>
              </a:tblGrid>
              <a:tr h="145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평가항목</a:t>
                      </a:r>
                      <a:endParaRPr b="1" sz="3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감지 성공</a:t>
                      </a:r>
                      <a:endParaRPr b="1" sz="32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</a:rPr>
                        <a:t>위험이 없는데 감지</a:t>
                      </a:r>
                      <a:endParaRPr b="1"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Accuracy(%)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Stationary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Moving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Obstacle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Hole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총계</a:t>
                      </a:r>
                      <a:endParaRPr b="1" sz="36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 43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6"/>
          <p:cNvGrpSpPr/>
          <p:nvPr/>
        </p:nvGrpSpPr>
        <p:grpSpPr>
          <a:xfrm>
            <a:off x="791647" y="3316914"/>
            <a:ext cx="15107601" cy="3104096"/>
            <a:chOff x="527769" y="1728426"/>
            <a:chExt cx="7017000" cy="2069397"/>
          </a:xfrm>
        </p:grpSpPr>
        <p:grpSp>
          <p:nvGrpSpPr>
            <p:cNvPr id="126" name="Google Shape;126;p16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27" name="Google Shape;127;p16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6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" name="Google Shape;129;p16"/>
            <p:cNvSpPr txBox="1"/>
            <p:nvPr/>
          </p:nvSpPr>
          <p:spPr>
            <a:xfrm>
              <a:off x="527769" y="1728426"/>
              <a:ext cx="70170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Recap &amp; Changes</a:t>
              </a:r>
              <a:endParaRPr b="1" sz="12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0" name="Google Shape;130;p16"/>
            <p:cNvCxnSpPr/>
            <p:nvPr/>
          </p:nvCxnSpPr>
          <p:spPr>
            <a:xfrm>
              <a:off x="635000" y="2946400"/>
              <a:ext cx="5080000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1" name="Google Shape;131;p16"/>
          <p:cNvSpPr txBox="1"/>
          <p:nvPr/>
        </p:nvSpPr>
        <p:spPr>
          <a:xfrm>
            <a:off x="1021828" y="5524500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Part.1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43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34" name="Google Shape;534;p43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35" name="Google Shape;535;p43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43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7" name="Google Shape;537;p43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43"/>
          <p:cNvSpPr txBox="1"/>
          <p:nvPr/>
        </p:nvSpPr>
        <p:spPr>
          <a:xfrm>
            <a:off x="701648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내려가는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계단</a:t>
            </a:r>
            <a:endParaRPr/>
          </a:p>
        </p:txBody>
      </p:sp>
      <p:graphicFrame>
        <p:nvGraphicFramePr>
          <p:cNvPr id="539" name="Google Shape;539;p43"/>
          <p:cNvGraphicFramePr/>
          <p:nvPr/>
        </p:nvGraphicFramePr>
        <p:xfrm>
          <a:off x="701650" y="232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{37FEFC5A-4AC2-4086-A70C-C32C0DBB5614}</a:tableStyleId>
              </a:tblPr>
              <a:tblGrid>
                <a:gridCol w="4201050"/>
                <a:gridCol w="4201050"/>
                <a:gridCol w="4201050"/>
                <a:gridCol w="4201050"/>
              </a:tblGrid>
              <a:tr h="145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평가항목</a:t>
                      </a:r>
                      <a:endParaRPr b="1" sz="3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감지 성공</a:t>
                      </a:r>
                      <a:endParaRPr b="1" sz="32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</a:rPr>
                        <a:t>위험이 없는데 감지</a:t>
                      </a:r>
                      <a:endParaRPr b="1"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Accuracy(%)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Stationary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Moving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5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Obstacle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Hole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총계</a:t>
                      </a:r>
                      <a:endParaRPr b="1" sz="36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7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6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 54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44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45" name="Google Shape;545;p44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46" name="Google Shape;546;p44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44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8" name="Google Shape;548;p44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44"/>
          <p:cNvSpPr txBox="1"/>
          <p:nvPr/>
        </p:nvSpPr>
        <p:spPr>
          <a:xfrm>
            <a:off x="701648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강의실</a:t>
            </a:r>
            <a:endParaRPr/>
          </a:p>
        </p:txBody>
      </p:sp>
      <p:graphicFrame>
        <p:nvGraphicFramePr>
          <p:cNvPr id="550" name="Google Shape;550;p44"/>
          <p:cNvGraphicFramePr/>
          <p:nvPr/>
        </p:nvGraphicFramePr>
        <p:xfrm>
          <a:off x="701650" y="232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{37FEFC5A-4AC2-4086-A70C-C32C0DBB5614}</a:tableStyleId>
              </a:tblPr>
              <a:tblGrid>
                <a:gridCol w="4201050"/>
                <a:gridCol w="4201050"/>
                <a:gridCol w="4201050"/>
                <a:gridCol w="4201050"/>
              </a:tblGrid>
              <a:tr h="145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평가항목</a:t>
                      </a:r>
                      <a:endParaRPr b="1" sz="3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감지 성공</a:t>
                      </a:r>
                      <a:endParaRPr b="1" sz="32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</a:rPr>
                        <a:t>위험이 없는데 감지</a:t>
                      </a:r>
                      <a:endParaRPr b="1"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Accuracy(%)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Stationary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Moving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Obstacle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Hole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총계</a:t>
                      </a:r>
                      <a:endParaRPr b="1" sz="36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 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45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56" name="Google Shape;556;p45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57" name="Google Shape;557;p45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45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9" name="Google Shape;559;p45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45"/>
          <p:cNvSpPr txBox="1"/>
          <p:nvPr/>
        </p:nvSpPr>
        <p:spPr>
          <a:xfrm>
            <a:off x="701648" y="1371472"/>
            <a:ext cx="783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301동 1층, 실제 상황</a:t>
            </a:r>
            <a:endParaRPr/>
          </a:p>
        </p:txBody>
      </p:sp>
      <p:graphicFrame>
        <p:nvGraphicFramePr>
          <p:cNvPr id="561" name="Google Shape;561;p45"/>
          <p:cNvGraphicFramePr/>
          <p:nvPr/>
        </p:nvGraphicFramePr>
        <p:xfrm>
          <a:off x="701650" y="232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{37FEFC5A-4AC2-4086-A70C-C32C0DBB5614}</a:tableStyleId>
              </a:tblPr>
              <a:tblGrid>
                <a:gridCol w="4201050"/>
                <a:gridCol w="4201050"/>
                <a:gridCol w="4201050"/>
                <a:gridCol w="4201050"/>
              </a:tblGrid>
              <a:tr h="145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평가항목</a:t>
                      </a:r>
                      <a:endParaRPr b="1" sz="3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감지 성공</a:t>
                      </a:r>
                      <a:endParaRPr b="1" sz="32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</a:rPr>
                        <a:t>위험이 없는데 감지</a:t>
                      </a:r>
                      <a:endParaRPr b="1"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Accuracy(%)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Stationary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3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50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Moving object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5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100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Obstacle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1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4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Hole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-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2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solidFill>
                            <a:schemeClr val="lt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총계</a:t>
                      </a:r>
                      <a:endParaRPr b="1" sz="3600">
                        <a:solidFill>
                          <a:schemeClr val="lt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9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9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lt1"/>
                          </a:solidFill>
                        </a:rPr>
                        <a:t> 50</a:t>
                      </a:r>
                      <a:endParaRPr sz="3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46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567" name="Google Shape;567;p46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68" name="Google Shape;568;p46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46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0" name="Google Shape;570;p46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" name="Google Shape;571;p46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6"/>
          <p:cNvSpPr txBox="1"/>
          <p:nvPr/>
        </p:nvSpPr>
        <p:spPr>
          <a:xfrm>
            <a:off x="959025" y="2685500"/>
            <a:ext cx="13036800" cy="5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1. 어려운 주제였음에도 적절한 scope 조절과 많은 heuristic을 통해 모든 위험을 감지하는데 성공했다.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2. 정확도는 50%를 달성하였다.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3. 하드웨어의 한계 내에서 가능한 최선의 성능을 끌어내는데 성공하였다.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573" name="Google Shape;5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822" y="2523075"/>
            <a:ext cx="3113350" cy="311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228600" endA="0" endPos="4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47"/>
          <p:cNvGrpSpPr/>
          <p:nvPr/>
        </p:nvGrpSpPr>
        <p:grpSpPr>
          <a:xfrm>
            <a:off x="791674" y="3316914"/>
            <a:ext cx="17011551" cy="3104096"/>
            <a:chOff x="527769" y="1728426"/>
            <a:chExt cx="8658600" cy="2069397"/>
          </a:xfrm>
        </p:grpSpPr>
        <p:grpSp>
          <p:nvGrpSpPr>
            <p:cNvPr id="579" name="Google Shape;579;p47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580" name="Google Shape;580;p47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47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2" name="Google Shape;582;p47"/>
            <p:cNvSpPr txBox="1"/>
            <p:nvPr/>
          </p:nvSpPr>
          <p:spPr>
            <a:xfrm>
              <a:off x="527769" y="1728426"/>
              <a:ext cx="86586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</a:t>
              </a:r>
              <a:endParaRPr b="1" sz="12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3" name="Google Shape;583;p47"/>
            <p:cNvCxnSpPr/>
            <p:nvPr/>
          </p:nvCxnSpPr>
          <p:spPr>
            <a:xfrm>
              <a:off x="635000" y="2946400"/>
              <a:ext cx="5080000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4" name="Google Shape;584;p47"/>
          <p:cNvSpPr txBox="1"/>
          <p:nvPr/>
        </p:nvSpPr>
        <p:spPr>
          <a:xfrm>
            <a:off x="1021828" y="5524500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Part.4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/>
          <p:nvPr/>
        </p:nvSpPr>
        <p:spPr>
          <a:xfrm>
            <a:off x="1098155" y="5880893"/>
            <a:ext cx="16129794" cy="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8"/>
          <p:cNvSpPr/>
          <p:nvPr/>
        </p:nvSpPr>
        <p:spPr>
          <a:xfrm>
            <a:off x="2082008" y="56657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8"/>
          <p:cNvSpPr/>
          <p:nvPr/>
        </p:nvSpPr>
        <p:spPr>
          <a:xfrm>
            <a:off x="5415314" y="57009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8"/>
          <p:cNvSpPr/>
          <p:nvPr/>
        </p:nvSpPr>
        <p:spPr>
          <a:xfrm>
            <a:off x="7546220" y="56657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8"/>
          <p:cNvSpPr/>
          <p:nvPr/>
        </p:nvSpPr>
        <p:spPr>
          <a:xfrm>
            <a:off x="11412263" y="5688650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8"/>
          <p:cNvSpPr/>
          <p:nvPr/>
        </p:nvSpPr>
        <p:spPr>
          <a:xfrm>
            <a:off x="13611650" y="5688650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48"/>
          <p:cNvGrpSpPr/>
          <p:nvPr/>
        </p:nvGrpSpPr>
        <p:grpSpPr>
          <a:xfrm>
            <a:off x="15611000" y="5529236"/>
            <a:ext cx="703313" cy="703313"/>
            <a:chOff x="7674582" y="2611946"/>
            <a:chExt cx="351656" cy="351656"/>
          </a:xfrm>
        </p:grpSpPr>
        <p:sp>
          <p:nvSpPr>
            <p:cNvPr id="596" name="Google Shape;596;p48"/>
            <p:cNvSpPr/>
            <p:nvPr/>
          </p:nvSpPr>
          <p:spPr>
            <a:xfrm>
              <a:off x="7674582" y="2611946"/>
              <a:ext cx="351656" cy="35165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48"/>
            <p:cNvSpPr/>
            <p:nvPr/>
          </p:nvSpPr>
          <p:spPr>
            <a:xfrm>
              <a:off x="7740352" y="2680179"/>
              <a:ext cx="216000" cy="21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48"/>
          <p:cNvSpPr txBox="1"/>
          <p:nvPr/>
        </p:nvSpPr>
        <p:spPr>
          <a:xfrm>
            <a:off x="3250829" y="6512223"/>
            <a:ext cx="16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2주차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4885235" y="4756567"/>
            <a:ext cx="16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3주차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8"/>
          <p:cNvSpPr txBox="1"/>
          <p:nvPr/>
        </p:nvSpPr>
        <p:spPr>
          <a:xfrm>
            <a:off x="6945027" y="6512225"/>
            <a:ext cx="191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4-5주차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8"/>
          <p:cNvSpPr txBox="1"/>
          <p:nvPr/>
        </p:nvSpPr>
        <p:spPr>
          <a:xfrm>
            <a:off x="13010434" y="4750442"/>
            <a:ext cx="16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10주차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14781291" y="6308069"/>
            <a:ext cx="2354502" cy="954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 b="1" sz="56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8"/>
          <p:cNvSpPr txBox="1"/>
          <p:nvPr/>
        </p:nvSpPr>
        <p:spPr>
          <a:xfrm>
            <a:off x="1480798" y="4750442"/>
            <a:ext cx="16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1주차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" name="Google Shape;604;p48"/>
          <p:cNvGrpSpPr/>
          <p:nvPr/>
        </p:nvGrpSpPr>
        <p:grpSpPr>
          <a:xfrm>
            <a:off x="746759" y="2926720"/>
            <a:ext cx="2606883" cy="1160329"/>
            <a:chOff x="803640" y="3362835"/>
            <a:chExt cx="2059800" cy="580164"/>
          </a:xfrm>
        </p:grpSpPr>
        <p:sp>
          <p:nvSpPr>
            <p:cNvPr id="605" name="Google Shape;605;p48"/>
            <p:cNvSpPr txBox="1"/>
            <p:nvPr/>
          </p:nvSpPr>
          <p:spPr>
            <a:xfrm>
              <a:off x="803640" y="3712000"/>
              <a:ext cx="2059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주제설정</a:t>
              </a:r>
              <a:endParaRPr/>
            </a:p>
          </p:txBody>
        </p:sp>
        <p:sp>
          <p:nvSpPr>
            <p:cNvPr id="606" name="Google Shape;606;p48"/>
            <p:cNvSpPr txBox="1"/>
            <p:nvPr/>
          </p:nvSpPr>
          <p:spPr>
            <a:xfrm>
              <a:off x="803640" y="3362835"/>
              <a:ext cx="205965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IDEA THINKING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48"/>
          <p:cNvGrpSpPr/>
          <p:nvPr/>
        </p:nvGrpSpPr>
        <p:grpSpPr>
          <a:xfrm>
            <a:off x="2749050" y="7538056"/>
            <a:ext cx="2622577" cy="2266804"/>
            <a:chOff x="-67854" y="3362835"/>
            <a:chExt cx="2072136" cy="1133402"/>
          </a:xfrm>
        </p:grpSpPr>
        <p:sp>
          <p:nvSpPr>
            <p:cNvPr id="608" name="Google Shape;608;p48"/>
            <p:cNvSpPr txBox="1"/>
            <p:nvPr/>
          </p:nvSpPr>
          <p:spPr>
            <a:xfrm>
              <a:off x="-67854" y="3895937"/>
              <a:ext cx="205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training 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ARCORE </a:t>
              </a: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조사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48"/>
            <p:cNvSpPr txBox="1"/>
            <p:nvPr/>
          </p:nvSpPr>
          <p:spPr>
            <a:xfrm>
              <a:off x="-55518" y="3362835"/>
              <a:ext cx="2059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GUARDIAN EYES PROJECT 시작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0" name="Google Shape;610;p48"/>
          <p:cNvGrpSpPr/>
          <p:nvPr/>
        </p:nvGrpSpPr>
        <p:grpSpPr>
          <a:xfrm>
            <a:off x="3765508" y="2923575"/>
            <a:ext cx="3579243" cy="1098725"/>
            <a:chOff x="359214" y="3420094"/>
            <a:chExt cx="2828100" cy="549363"/>
          </a:xfrm>
        </p:grpSpPr>
        <p:sp>
          <p:nvSpPr>
            <p:cNvPr id="611" name="Google Shape;611;p48"/>
            <p:cNvSpPr txBox="1"/>
            <p:nvPr/>
          </p:nvSpPr>
          <p:spPr>
            <a:xfrm>
              <a:off x="670838" y="3738456"/>
              <a:ext cx="23172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UI 개발 </a:t>
              </a:r>
              <a:endParaRPr/>
            </a:p>
          </p:txBody>
        </p:sp>
        <p:sp>
          <p:nvSpPr>
            <p:cNvPr id="612" name="Google Shape;612;p48"/>
            <p:cNvSpPr txBox="1"/>
            <p:nvPr/>
          </p:nvSpPr>
          <p:spPr>
            <a:xfrm>
              <a:off x="359214" y="3420094"/>
              <a:ext cx="28281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MOBILE APP 시스템구축 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p48"/>
          <p:cNvGrpSpPr/>
          <p:nvPr/>
        </p:nvGrpSpPr>
        <p:grpSpPr>
          <a:xfrm>
            <a:off x="6338012" y="7328000"/>
            <a:ext cx="3020354" cy="1937661"/>
            <a:chOff x="708216" y="3362831"/>
            <a:chExt cx="2386500" cy="968831"/>
          </a:xfrm>
        </p:grpSpPr>
        <p:sp>
          <p:nvSpPr>
            <p:cNvPr id="614" name="Google Shape;614;p48"/>
            <p:cNvSpPr txBox="1"/>
            <p:nvPr/>
          </p:nvSpPr>
          <p:spPr>
            <a:xfrm>
              <a:off x="871562" y="3731362"/>
              <a:ext cx="205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COMBINE custom ML model with ARCORE </a:t>
              </a:r>
              <a:endParaRPr/>
            </a:p>
          </p:txBody>
        </p:sp>
        <p:sp>
          <p:nvSpPr>
            <p:cNvPr id="615" name="Google Shape;615;p48"/>
            <p:cNvSpPr txBox="1"/>
            <p:nvPr/>
          </p:nvSpPr>
          <p:spPr>
            <a:xfrm>
              <a:off x="708216" y="3362831"/>
              <a:ext cx="23865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TEST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48"/>
          <p:cNvGrpSpPr/>
          <p:nvPr/>
        </p:nvGrpSpPr>
        <p:grpSpPr>
          <a:xfrm>
            <a:off x="12524284" y="2694970"/>
            <a:ext cx="2606883" cy="1038254"/>
            <a:chOff x="1278731" y="3203060"/>
            <a:chExt cx="2059800" cy="519127"/>
          </a:xfrm>
        </p:grpSpPr>
        <p:sp>
          <p:nvSpPr>
            <p:cNvPr id="617" name="Google Shape;617;p48"/>
            <p:cNvSpPr txBox="1"/>
            <p:nvPr/>
          </p:nvSpPr>
          <p:spPr>
            <a:xfrm>
              <a:off x="1278731" y="3483687"/>
              <a:ext cx="20598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618" name="Google Shape;618;p48"/>
            <p:cNvSpPr txBox="1"/>
            <p:nvPr/>
          </p:nvSpPr>
          <p:spPr>
            <a:xfrm>
              <a:off x="1278731" y="3203060"/>
              <a:ext cx="2059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 TRACKING 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48"/>
          <p:cNvGrpSpPr/>
          <p:nvPr/>
        </p:nvGrpSpPr>
        <p:grpSpPr>
          <a:xfrm>
            <a:off x="14346636" y="7617475"/>
            <a:ext cx="3223963" cy="1571986"/>
            <a:chOff x="556627" y="3408856"/>
            <a:chExt cx="2547300" cy="785993"/>
          </a:xfrm>
        </p:grpSpPr>
        <p:sp>
          <p:nvSpPr>
            <p:cNvPr id="620" name="Google Shape;620;p48"/>
            <p:cNvSpPr txBox="1"/>
            <p:nvPr/>
          </p:nvSpPr>
          <p:spPr>
            <a:xfrm>
              <a:off x="800381" y="3779350"/>
              <a:ext cx="2059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Make guardian eyes successful</a:t>
              </a:r>
              <a:endParaRPr/>
            </a:p>
          </p:txBody>
        </p:sp>
        <p:sp>
          <p:nvSpPr>
            <p:cNvPr id="621" name="Google Shape;621;p48"/>
            <p:cNvSpPr txBox="1"/>
            <p:nvPr/>
          </p:nvSpPr>
          <p:spPr>
            <a:xfrm>
              <a:off x="556627" y="3408856"/>
              <a:ext cx="25473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Final PRESENTATION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48"/>
          <p:cNvSpPr txBox="1"/>
          <p:nvPr/>
        </p:nvSpPr>
        <p:spPr>
          <a:xfrm>
            <a:off x="700333" y="355800"/>
            <a:ext cx="11097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b="1" sz="6000">
              <a:solidFill>
                <a:srgbClr val="86EA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8"/>
          <p:cNvSpPr txBox="1"/>
          <p:nvPr/>
        </p:nvSpPr>
        <p:spPr>
          <a:xfrm>
            <a:off x="746760" y="1402080"/>
            <a:ext cx="684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(1) TIMELINE 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8"/>
          <p:cNvSpPr/>
          <p:nvPr/>
        </p:nvSpPr>
        <p:spPr>
          <a:xfrm>
            <a:off x="3852014" y="57009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8"/>
          <p:cNvSpPr/>
          <p:nvPr/>
        </p:nvSpPr>
        <p:spPr>
          <a:xfrm>
            <a:off x="9479251" y="5700903"/>
            <a:ext cx="432000" cy="43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6" name="Google Shape;626;p48"/>
          <p:cNvGrpSpPr/>
          <p:nvPr/>
        </p:nvGrpSpPr>
        <p:grpSpPr>
          <a:xfrm>
            <a:off x="8044037" y="2614150"/>
            <a:ext cx="3857169" cy="1764799"/>
            <a:chOff x="2385027" y="3186163"/>
            <a:chExt cx="3047700" cy="882400"/>
          </a:xfrm>
        </p:grpSpPr>
        <p:sp>
          <p:nvSpPr>
            <p:cNvPr id="627" name="Google Shape;627;p48"/>
            <p:cNvSpPr txBox="1"/>
            <p:nvPr/>
          </p:nvSpPr>
          <p:spPr>
            <a:xfrm>
              <a:off x="2769684" y="3468262"/>
              <a:ext cx="205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REPLACE floor detecting model with ARCORE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48"/>
            <p:cNvSpPr txBox="1"/>
            <p:nvPr/>
          </p:nvSpPr>
          <p:spPr>
            <a:xfrm>
              <a:off x="2385027" y="3186163"/>
              <a:ext cx="30477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MIDTERM PRESENTATION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48"/>
          <p:cNvSpPr txBox="1"/>
          <p:nvPr/>
        </p:nvSpPr>
        <p:spPr>
          <a:xfrm>
            <a:off x="8878051" y="4750450"/>
            <a:ext cx="191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6-7주차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8"/>
          <p:cNvSpPr txBox="1"/>
          <p:nvPr/>
        </p:nvSpPr>
        <p:spPr>
          <a:xfrm>
            <a:off x="10811077" y="6512225"/>
            <a:ext cx="191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8-9</a:t>
            </a: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주차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8"/>
          <p:cNvSpPr txBox="1"/>
          <p:nvPr/>
        </p:nvSpPr>
        <p:spPr>
          <a:xfrm>
            <a:off x="9841525" y="7374950"/>
            <a:ext cx="4022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FLOOR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DETECTION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HEURISTICS STUDY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2" name="Google Shape;632;p48"/>
          <p:cNvCxnSpPr>
            <a:stCxn id="603" idx="2"/>
            <a:endCxn id="603" idx="2"/>
          </p:cNvCxnSpPr>
          <p:nvPr/>
        </p:nvCxnSpPr>
        <p:spPr>
          <a:xfrm>
            <a:off x="2297998" y="539694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8"/>
          <p:cNvSpPr txBox="1"/>
          <p:nvPr/>
        </p:nvSpPr>
        <p:spPr>
          <a:xfrm>
            <a:off x="10548993" y="8422186"/>
            <a:ext cx="260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8"/>
          <p:cNvSpPr txBox="1"/>
          <p:nvPr/>
        </p:nvSpPr>
        <p:spPr>
          <a:xfrm>
            <a:off x="10155427" y="8422175"/>
            <a:ext cx="322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proper threshold</a:t>
            </a:r>
            <a:endParaRPr/>
          </a:p>
        </p:txBody>
      </p:sp>
      <p:sp>
        <p:nvSpPr>
          <p:cNvPr id="635" name="Google Shape;635;p48"/>
          <p:cNvSpPr txBox="1"/>
          <p:nvPr/>
        </p:nvSpPr>
        <p:spPr>
          <a:xfrm>
            <a:off x="12215723" y="3305925"/>
            <a:ext cx="322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COMBINE object tracking with ARCORE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49"/>
          <p:cNvGrpSpPr/>
          <p:nvPr/>
        </p:nvGrpSpPr>
        <p:grpSpPr>
          <a:xfrm>
            <a:off x="701597" y="348214"/>
            <a:ext cx="8815401" cy="3104096"/>
            <a:chOff x="527769" y="1728426"/>
            <a:chExt cx="4219914" cy="2069397"/>
          </a:xfrm>
        </p:grpSpPr>
        <p:grpSp>
          <p:nvGrpSpPr>
            <p:cNvPr id="641" name="Google Shape;641;p49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642" name="Google Shape;642;p49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49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4" name="Google Shape;644;p49"/>
            <p:cNvSpPr txBox="1"/>
            <p:nvPr/>
          </p:nvSpPr>
          <p:spPr>
            <a:xfrm>
              <a:off x="527769" y="1728426"/>
              <a:ext cx="4219914" cy="677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49"/>
          <p:cNvSpPr txBox="1"/>
          <p:nvPr/>
        </p:nvSpPr>
        <p:spPr>
          <a:xfrm>
            <a:off x="699473" y="1371472"/>
            <a:ext cx="730152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(2) ROLES AND CONTRIBUTIONS 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650" y="2662850"/>
            <a:ext cx="15836649" cy="5998401"/>
          </a:xfrm>
          <a:prstGeom prst="rect">
            <a:avLst/>
          </a:prstGeom>
          <a:noFill/>
          <a:ln cap="flat" cmpd="sng" w="76200">
            <a:solidFill>
              <a:srgbClr val="2C92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50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652" name="Google Shape;652;p50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653" name="Google Shape;653;p50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50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5" name="Google Shape;655;p50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Lesson learnt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50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0"/>
          <p:cNvSpPr txBox="1"/>
          <p:nvPr/>
        </p:nvSpPr>
        <p:spPr>
          <a:xfrm>
            <a:off x="500550" y="2640600"/>
            <a:ext cx="1694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LIMITATION IN MOBILE APP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0"/>
          <p:cNvSpPr txBox="1"/>
          <p:nvPr/>
        </p:nvSpPr>
        <p:spPr>
          <a:xfrm>
            <a:off x="500550" y="3689950"/>
            <a:ext cx="1728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IMPORTANCE OF DEEP LEARNING TO OBJECT DETECTION &amp; CLASSIFICATION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0"/>
          <p:cNvSpPr txBox="1"/>
          <p:nvPr/>
        </p:nvSpPr>
        <p:spPr>
          <a:xfrm>
            <a:off x="500550" y="4739300"/>
            <a:ext cx="1694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VARIOUS RESEARCH TOPICS REMAIN IN MOBILE RESEARCH 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1"/>
          <p:cNvSpPr txBox="1"/>
          <p:nvPr/>
        </p:nvSpPr>
        <p:spPr>
          <a:xfrm>
            <a:off x="1654050" y="4127550"/>
            <a:ext cx="14979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rPr>
              <a:t>Thank you for listening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>
            <a:off x="701640" y="348214"/>
            <a:ext cx="9389382" cy="3104096"/>
            <a:chOff x="527769" y="1728426"/>
            <a:chExt cx="3277500" cy="2069397"/>
          </a:xfrm>
        </p:grpSpPr>
        <p:grpSp>
          <p:nvGrpSpPr>
            <p:cNvPr id="137" name="Google Shape;137;p17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38" name="Google Shape;138;p17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7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17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Recap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7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857400" y="1961251"/>
            <a:ext cx="16573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: 모바일 환경을 이용한 시각장애인들을 위한 안내 도우미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Proposed Idea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Tensorflow + ARcore + Sound feedback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: Vision-based approach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575" y="6209551"/>
            <a:ext cx="78200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8"/>
          <p:cNvGrpSpPr/>
          <p:nvPr/>
        </p:nvGrpSpPr>
        <p:grpSpPr>
          <a:xfrm>
            <a:off x="701663" y="348242"/>
            <a:ext cx="11809488" cy="3104096"/>
            <a:chOff x="527769" y="1728426"/>
            <a:chExt cx="3277500" cy="2069397"/>
          </a:xfrm>
        </p:grpSpPr>
        <p:grpSp>
          <p:nvGrpSpPr>
            <p:cNvPr id="149" name="Google Shape;149;p18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50" name="Google Shape;150;p18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8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152;p18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Rescope from midterm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8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857400" y="1961251"/>
            <a:ext cx="16573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midterm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계단 등 바닥 장애물들을 custom deeplearning model을 통해 감지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midterm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ustom deeplearning model을</a:t>
            </a: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개발하지 않고, Google AR Core의 기능을 이용해 지면 감지를 구현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791665" y="3316914"/>
            <a:ext cx="10657166" cy="3104096"/>
            <a:chOff x="527769" y="1728426"/>
            <a:chExt cx="5187231" cy="2069397"/>
          </a:xfrm>
        </p:grpSpPr>
        <p:grpSp>
          <p:nvGrpSpPr>
            <p:cNvPr id="160" name="Google Shape;160;p19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61" name="Google Shape;161;p19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9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19"/>
            <p:cNvSpPr txBox="1"/>
            <p:nvPr/>
          </p:nvSpPr>
          <p:spPr>
            <a:xfrm>
              <a:off x="527769" y="1728426"/>
              <a:ext cx="25950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Demo</a:t>
              </a:r>
              <a:endParaRPr b="1" sz="12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4" name="Google Shape;164;p19"/>
            <p:cNvCxnSpPr/>
            <p:nvPr/>
          </p:nvCxnSpPr>
          <p:spPr>
            <a:xfrm>
              <a:off x="635000" y="2946400"/>
              <a:ext cx="5080000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5" name="Google Shape;165;p19"/>
          <p:cNvSpPr txBox="1"/>
          <p:nvPr/>
        </p:nvSpPr>
        <p:spPr>
          <a:xfrm>
            <a:off x="1021828" y="5524500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Part.2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>
            <a:off x="701663" y="348242"/>
            <a:ext cx="11809488" cy="3104096"/>
            <a:chOff x="527769" y="1728426"/>
            <a:chExt cx="3277500" cy="2069397"/>
          </a:xfrm>
        </p:grpSpPr>
        <p:grpSp>
          <p:nvGrpSpPr>
            <p:cNvPr id="171" name="Google Shape;171;p20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72" name="Google Shape;172;p20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0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" name="Google Shape;174;p20"/>
            <p:cNvSpPr txBox="1"/>
            <p:nvPr/>
          </p:nvSpPr>
          <p:spPr>
            <a:xfrm>
              <a:off x="527769" y="1728426"/>
              <a:ext cx="3277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Demo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0"/>
          <p:cNvSpPr txBox="1"/>
          <p:nvPr/>
        </p:nvSpPr>
        <p:spPr>
          <a:xfrm>
            <a:off x="699473" y="1371472"/>
            <a:ext cx="783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1"/>
          <p:cNvGrpSpPr/>
          <p:nvPr/>
        </p:nvGrpSpPr>
        <p:grpSpPr>
          <a:xfrm>
            <a:off x="791672" y="3316914"/>
            <a:ext cx="15024059" cy="3104096"/>
            <a:chOff x="527769" y="1728426"/>
            <a:chExt cx="6753600" cy="2069397"/>
          </a:xfrm>
        </p:grpSpPr>
        <p:grpSp>
          <p:nvGrpSpPr>
            <p:cNvPr id="181" name="Google Shape;181;p21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82" name="Google Shape;182;p21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1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" name="Google Shape;184;p21"/>
            <p:cNvSpPr txBox="1"/>
            <p:nvPr/>
          </p:nvSpPr>
          <p:spPr>
            <a:xfrm>
              <a:off x="527769" y="1728426"/>
              <a:ext cx="67536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12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5" name="Google Shape;185;p21"/>
            <p:cNvCxnSpPr/>
            <p:nvPr/>
          </p:nvCxnSpPr>
          <p:spPr>
            <a:xfrm>
              <a:off x="635000" y="2946400"/>
              <a:ext cx="5080000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6" name="Google Shape;186;p21"/>
          <p:cNvSpPr txBox="1"/>
          <p:nvPr/>
        </p:nvSpPr>
        <p:spPr>
          <a:xfrm>
            <a:off x="1021828" y="5524500"/>
            <a:ext cx="68884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Part.3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2"/>
          <p:cNvGrpSpPr/>
          <p:nvPr/>
        </p:nvGrpSpPr>
        <p:grpSpPr>
          <a:xfrm>
            <a:off x="701621" y="348200"/>
            <a:ext cx="7611750" cy="3104083"/>
            <a:chOff x="527761" y="1728434"/>
            <a:chExt cx="5074500" cy="2069389"/>
          </a:xfrm>
        </p:grpSpPr>
        <p:grpSp>
          <p:nvGrpSpPr>
            <p:cNvPr id="192" name="Google Shape;192;p22"/>
            <p:cNvGrpSpPr/>
            <p:nvPr/>
          </p:nvGrpSpPr>
          <p:grpSpPr>
            <a:xfrm>
              <a:off x="558064" y="3058923"/>
              <a:ext cx="883649" cy="738900"/>
              <a:chOff x="471977" y="2691080"/>
              <a:chExt cx="883649" cy="738900"/>
            </a:xfrm>
          </p:grpSpPr>
          <p:sp>
            <p:nvSpPr>
              <p:cNvPr id="193" name="Google Shape;193;p22"/>
              <p:cNvSpPr txBox="1"/>
              <p:nvPr/>
            </p:nvSpPr>
            <p:spPr>
              <a:xfrm>
                <a:off x="471977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2"/>
              <p:cNvSpPr txBox="1"/>
              <p:nvPr/>
            </p:nvSpPr>
            <p:spPr>
              <a:xfrm>
                <a:off x="1232326" y="2691080"/>
                <a:ext cx="123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600">
                  <a:solidFill>
                    <a:srgbClr val="CC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5" name="Google Shape;195;p22"/>
            <p:cNvSpPr txBox="1"/>
            <p:nvPr/>
          </p:nvSpPr>
          <p:spPr>
            <a:xfrm>
              <a:off x="527761" y="1728434"/>
              <a:ext cx="5074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86EAE9"/>
                  </a:solidFill>
                  <a:latin typeface="Calibri"/>
                  <a:ea typeface="Calibri"/>
                  <a:cs typeface="Calibri"/>
                  <a:sym typeface="Calibri"/>
                </a:rPr>
                <a:t>Technical details</a:t>
              </a:r>
              <a:endParaRPr b="1" sz="6000">
                <a:solidFill>
                  <a:srgbClr val="86EA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22"/>
          <p:cNvSpPr txBox="1"/>
          <p:nvPr/>
        </p:nvSpPr>
        <p:spPr>
          <a:xfrm>
            <a:off x="699473" y="1371472"/>
            <a:ext cx="68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 ENVIRONMENT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1598950" y="2940600"/>
            <a:ext cx="2981565" cy="25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775" y="2940600"/>
            <a:ext cx="2559600" cy="25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263" y="6623007"/>
            <a:ext cx="3287924" cy="184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0274" y="2812125"/>
            <a:ext cx="2816575" cy="28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23750" y="3069090"/>
            <a:ext cx="2078158" cy="25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7625" y="6623000"/>
            <a:ext cx="3324225" cy="1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7888" y="6491976"/>
            <a:ext cx="4334874" cy="243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821675" y="6491974"/>
            <a:ext cx="3101382" cy="21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